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8" r:id="rId3"/>
    <p:sldId id="268" r:id="rId4"/>
    <p:sldId id="271" r:id="rId5"/>
    <p:sldId id="269" r:id="rId6"/>
    <p:sldId id="257" r:id="rId7"/>
    <p:sldId id="259" r:id="rId8"/>
    <p:sldId id="261" r:id="rId9"/>
    <p:sldId id="262" r:id="rId10"/>
    <p:sldId id="260" r:id="rId11"/>
    <p:sldId id="265" r:id="rId12"/>
    <p:sldId id="279" r:id="rId13"/>
    <p:sldId id="270" r:id="rId14"/>
    <p:sldId id="274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rQ_FhZmo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69473"/>
            <a:ext cx="7175351" cy="2286000"/>
          </a:xfrm>
        </p:spPr>
        <p:txBody>
          <a:bodyPr/>
          <a:lstStyle/>
          <a:p>
            <a:pPr marL="182880" indent="0">
              <a:lnSpc>
                <a:spcPct val="150000"/>
              </a:lnSpc>
              <a:buNone/>
            </a:pPr>
            <a:r>
              <a:rPr lang="sr-Latn-RS" sz="4600" dirty="0">
                <a:effectLst/>
              </a:rPr>
              <a:t>MENSTRUALNI CIKLUS</a:t>
            </a:r>
            <a:br>
              <a:rPr lang="sr-Latn-RS" sz="4600" dirty="0">
                <a:effectLst/>
              </a:rPr>
            </a:br>
            <a:r>
              <a:rPr lang="sr-Latn-RS" sz="4600" dirty="0">
                <a:effectLst/>
              </a:rPr>
              <a:t>(osnovni pojmovi)</a:t>
            </a:r>
            <a:r>
              <a:rPr lang="en-US" sz="4600" dirty="0">
                <a:effectLst/>
              </a:rPr>
              <a:t/>
            </a:r>
            <a:br>
              <a:rPr lang="en-US" sz="4600" dirty="0">
                <a:effectLst/>
              </a:rPr>
            </a:br>
            <a:endParaRPr lang="sr-Latn-RS" sz="4600" dirty="0">
              <a:effectLst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653" y="3962400"/>
            <a:ext cx="489034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6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3894859"/>
            <a:ext cx="29908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ŠTA SU PLODNI DANI?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315200" cy="44196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Plodni (fertilni) </a:t>
            </a:r>
            <a:r>
              <a:rPr lang="sr-Latn-RS" b="1" dirty="0"/>
              <a:t>dani </a:t>
            </a:r>
            <a:r>
              <a:rPr lang="sr-Latn-RS" dirty="0" smtClean="0"/>
              <a:t>predstavljaju </a:t>
            </a:r>
            <a:r>
              <a:rPr lang="sr-Latn-RS" dirty="0"/>
              <a:t>period u menstrualnom ciklusu žene kada je verovatnoća začeća najveća</a:t>
            </a:r>
            <a:r>
              <a:rPr lang="sr-Latn-RS" dirty="0" smtClean="0"/>
              <a:t>. Tačnije, to je period</a:t>
            </a:r>
            <a:r>
              <a:rPr lang="sr-Latn-RS" b="1" dirty="0"/>
              <a:t> od 3-4 dana pre ovulacije do dana nakon </a:t>
            </a:r>
            <a:r>
              <a:rPr lang="sr-Latn-RS" b="1" dirty="0" smtClean="0"/>
              <a:t>ovulacije.</a:t>
            </a:r>
            <a:endParaRPr lang="en-US" dirty="0" smtClean="0"/>
          </a:p>
          <a:p>
            <a:endParaRPr lang="sr-Latn-RS" dirty="0" smtClean="0"/>
          </a:p>
          <a:p>
            <a:r>
              <a:rPr lang="sr-Latn-RS" dirty="0" smtClean="0"/>
              <a:t>Da </a:t>
            </a:r>
            <a:r>
              <a:rPr lang="sr-Latn-RS" dirty="0"/>
              <a:t>biste bili sigurni u dan ovulacije morate pouzdano znati koliko vam traje menstrualni </a:t>
            </a:r>
            <a:r>
              <a:rPr lang="sr-Latn-RS" dirty="0" smtClean="0"/>
              <a:t>ciklus!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181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OPLOĐENJE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010400" cy="4419600"/>
          </a:xfrm>
        </p:spPr>
        <p:txBody>
          <a:bodyPr>
            <a:normAutofit/>
          </a:bodyPr>
          <a:lstStyle/>
          <a:p>
            <a:r>
              <a:rPr lang="sr-Latn-RS" dirty="0" smtClean="0"/>
              <a:t>Oplođenje (fertilizacija) predstavlja </a:t>
            </a:r>
            <a:r>
              <a:rPr lang="sr-Latn-RS" dirty="0"/>
              <a:t>spajanje </a:t>
            </a:r>
            <a:r>
              <a:rPr lang="sr-Latn-RS" dirty="0" smtClean="0"/>
              <a:t>jajne ćelije </a:t>
            </a:r>
            <a:r>
              <a:rPr lang="sr-Latn-RS" dirty="0"/>
              <a:t>i </a:t>
            </a:r>
            <a:r>
              <a:rPr lang="sr-Latn-RS" dirty="0" smtClean="0"/>
              <a:t>spermatozoida pri čemu nastaje zigot (oplođena jajna ćelija). Dešava se u jajovodu.</a:t>
            </a: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27" y="2895600"/>
            <a:ext cx="57181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010400" cy="47244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sr-Latn-RS" dirty="0"/>
              <a:t>Slikoviti prikaz menstrualnog ciklusa pogledajte na linku</a:t>
            </a:r>
            <a:endParaRPr lang="en-US" dirty="0"/>
          </a:p>
          <a:p>
            <a:pPr marL="45720" indent="0" algn="ctr">
              <a:buNone/>
            </a:pPr>
            <a:r>
              <a:rPr lang="sr-Latn-RS" dirty="0"/>
              <a:t> </a:t>
            </a:r>
            <a:r>
              <a:rPr lang="sr-Latn-RS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  <a:hlinkClick r:id="rId2"/>
              </a:rPr>
              <a:t>https://www.youtube.com/watch?v=vXrQ_FhZmos</a:t>
            </a:r>
            <a:r>
              <a:rPr lang="en-US" dirty="0"/>
              <a:t> 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pPr algn="ctr"/>
            <a:r>
              <a:rPr lang="sr-Latn-RS" dirty="0" smtClean="0"/>
              <a:t>Šta je PMS? Kako izgleda? Šta se može uraditi u pravcu ublažavanja tegoba PMS? </a:t>
            </a:r>
          </a:p>
          <a:p>
            <a:pPr algn="ctr"/>
            <a:endParaRPr lang="sr-Latn-RS" dirty="0" smtClean="0"/>
          </a:p>
          <a:p>
            <a:pPr marL="45720" indent="0" algn="ctr">
              <a:buNone/>
            </a:pPr>
            <a:r>
              <a:rPr lang="sr-Latn-RS" dirty="0" smtClean="0"/>
              <a:t>Odgovori se nalaze u nastavku prezentacije...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48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PREMENSTRUALNI SINDROM (PMS)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382000" cy="50292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PMS je ciklični poremećaj koji se javlja u drugoj fazi menstrualnog ciklusa </a:t>
            </a:r>
            <a:r>
              <a:rPr lang="sr-Latn-RS" dirty="0" smtClean="0"/>
              <a:t>(nakon ovulacije) a prestaje sa početkom menstruacije ili neposredno posle toga.</a:t>
            </a:r>
          </a:p>
          <a:p>
            <a:r>
              <a:rPr lang="sr-Latn-RS" dirty="0"/>
              <a:t> </a:t>
            </a:r>
            <a:r>
              <a:rPr lang="sr-Latn-RS" b="1" dirty="0" smtClean="0"/>
              <a:t>Premenstrualni </a:t>
            </a:r>
            <a:r>
              <a:rPr lang="sr-Latn-RS" b="1" dirty="0"/>
              <a:t>sindrom nije psihijatrijsko oboljenje, već jedno „hormonalno stanje</a:t>
            </a:r>
            <a:r>
              <a:rPr lang="sr-Latn-RS" b="1" dirty="0" smtClean="0"/>
              <a:t>“.</a:t>
            </a:r>
            <a:endParaRPr lang="sr-Latn-RS" dirty="0" smtClean="0"/>
          </a:p>
          <a:p>
            <a:r>
              <a:rPr lang="sr-Latn-RS" u="sng" dirty="0" smtClean="0"/>
              <a:t>Tegobe u PMS mogu biti brojne, a najčešće se javljaju:</a:t>
            </a:r>
          </a:p>
          <a:p>
            <a:pPr marL="45720" indent="0">
              <a:buNone/>
            </a:pPr>
            <a:r>
              <a:rPr lang="sr-Latn-RS" dirty="0" smtClean="0"/>
              <a:t>	</a:t>
            </a:r>
            <a:r>
              <a:rPr lang="sr-Latn-RS" b="1" dirty="0" smtClean="0"/>
              <a:t>razdražljivost</a:t>
            </a:r>
            <a:r>
              <a:rPr lang="sr-Latn-RS" dirty="0"/>
              <a:t>, ljutnja, </a:t>
            </a:r>
            <a:r>
              <a:rPr lang="sr-Latn-RS" b="1" dirty="0"/>
              <a:t>nemir</a:t>
            </a:r>
            <a:r>
              <a:rPr lang="sr-Latn-RS" dirty="0"/>
              <a:t>, osećaj straha, </a:t>
            </a:r>
            <a:endParaRPr lang="sr-Latn-RS" dirty="0" smtClean="0"/>
          </a:p>
          <a:p>
            <a:pPr marL="45720" indent="0">
              <a:buNone/>
            </a:pPr>
            <a:r>
              <a:rPr lang="sr-Latn-RS" dirty="0"/>
              <a:t>	</a:t>
            </a:r>
            <a:r>
              <a:rPr lang="sr-Latn-RS" b="1" dirty="0" smtClean="0"/>
              <a:t>česte 	promene  raspoloženja</a:t>
            </a:r>
            <a:r>
              <a:rPr lang="sr-Latn-RS" dirty="0"/>
              <a:t>, bezvoljnost, </a:t>
            </a:r>
            <a:endParaRPr lang="sr-Latn-RS" dirty="0" smtClean="0"/>
          </a:p>
          <a:p>
            <a:pPr marL="45720" indent="0">
              <a:buNone/>
            </a:pPr>
            <a:r>
              <a:rPr lang="sr-Latn-RS" dirty="0"/>
              <a:t>	</a:t>
            </a:r>
            <a:r>
              <a:rPr lang="sr-Latn-RS" dirty="0" smtClean="0"/>
              <a:t>umor </a:t>
            </a:r>
            <a:r>
              <a:rPr lang="sr-Latn-RS" dirty="0"/>
              <a:t>i </a:t>
            </a:r>
            <a:r>
              <a:rPr lang="sr-Latn-RS" b="1" dirty="0"/>
              <a:t>osećaj </a:t>
            </a:r>
            <a:r>
              <a:rPr lang="sr-Latn-RS" b="1" dirty="0" smtClean="0"/>
              <a:t>	nedostatka energije</a:t>
            </a:r>
            <a:r>
              <a:rPr lang="sr-Latn-RS" dirty="0" smtClean="0"/>
              <a:t>, </a:t>
            </a:r>
            <a:r>
              <a:rPr lang="sr-Latn-RS" b="1" dirty="0" smtClean="0"/>
              <a:t>poremećaj </a:t>
            </a:r>
            <a:r>
              <a:rPr lang="sr-Latn-RS" b="1" dirty="0"/>
              <a:t>sna</a:t>
            </a:r>
            <a:r>
              <a:rPr lang="sr-Latn-RS" dirty="0"/>
              <a:t>, </a:t>
            </a:r>
            <a:endParaRPr lang="sr-Latn-RS" dirty="0" smtClean="0"/>
          </a:p>
          <a:p>
            <a:pPr marL="45720" indent="0">
              <a:buNone/>
            </a:pPr>
            <a:r>
              <a:rPr lang="sr-Latn-RS" dirty="0"/>
              <a:t>	</a:t>
            </a:r>
            <a:r>
              <a:rPr lang="sr-Latn-RS" b="1" dirty="0" smtClean="0"/>
              <a:t>otoci, </a:t>
            </a:r>
            <a:r>
              <a:rPr lang="sr-Latn-RS" b="1" dirty="0"/>
              <a:t>osećaj nadutosti stomaka</a:t>
            </a:r>
            <a:r>
              <a:rPr lang="sr-Latn-RS" dirty="0"/>
              <a:t>, </a:t>
            </a:r>
            <a:r>
              <a:rPr lang="sr-Latn-RS" b="1" dirty="0" smtClean="0"/>
              <a:t>bolovi u stomaku</a:t>
            </a:r>
            <a:r>
              <a:rPr lang="sr-Latn-RS" dirty="0" smtClean="0"/>
              <a:t>, 	nabrekle </a:t>
            </a:r>
            <a:r>
              <a:rPr lang="sr-Latn-RS" dirty="0"/>
              <a:t>i osetljive grudi, glavobolja</a:t>
            </a:r>
            <a:r>
              <a:rPr lang="sr-Latn-RS" dirty="0" smtClean="0"/>
              <a:t>,</a:t>
            </a:r>
          </a:p>
          <a:p>
            <a:pPr marL="45720" indent="0">
              <a:buNone/>
            </a:pPr>
            <a:r>
              <a:rPr lang="sr-Latn-RS" dirty="0"/>
              <a:t>	</a:t>
            </a:r>
            <a:r>
              <a:rPr lang="sr-Latn-RS" b="1" dirty="0" smtClean="0"/>
              <a:t>osećaj </a:t>
            </a:r>
            <a:r>
              <a:rPr lang="sr-Latn-RS" b="1" dirty="0"/>
              <a:t>gladi i </a:t>
            </a:r>
            <a:r>
              <a:rPr lang="sr-Latn-RS" b="1" dirty="0" smtClean="0"/>
              <a:t>potrebe </a:t>
            </a:r>
            <a:r>
              <a:rPr lang="sr-Latn-RS" b="1" dirty="0"/>
              <a:t>za slatkom hranom</a:t>
            </a:r>
            <a:r>
              <a:rPr lang="sr-Latn-RS" b="1" dirty="0" smtClean="0"/>
              <a:t>...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9140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153400" cy="4419600"/>
          </a:xfrm>
        </p:spPr>
        <p:txBody>
          <a:bodyPr>
            <a:normAutofit/>
          </a:bodyPr>
          <a:lstStyle/>
          <a:p>
            <a:r>
              <a:rPr lang="sr-Latn-RS" dirty="0" smtClean="0"/>
              <a:t>Najčešće </a:t>
            </a:r>
            <a:r>
              <a:rPr lang="sr-Latn-RS" dirty="0"/>
              <a:t>je </a:t>
            </a:r>
            <a:r>
              <a:rPr lang="sr-Latn-RS" b="1" dirty="0"/>
              <a:t>pogoršanje pred menstruaciju </a:t>
            </a:r>
            <a:r>
              <a:rPr lang="sr-Latn-RS" dirty="0"/>
              <a:t>i tegobe prolaze po dobijanju krvarenja ili drugog-trećeg dana menstrualnog krvarenja. </a:t>
            </a:r>
            <a:endParaRPr lang="sr-Latn-RS" dirty="0" smtClean="0"/>
          </a:p>
          <a:p>
            <a:r>
              <a:rPr lang="sr-Latn-RS" u="sng" dirty="0" smtClean="0"/>
              <a:t>Većina </a:t>
            </a:r>
            <a:r>
              <a:rPr lang="sr-Latn-RS" u="sng" dirty="0"/>
              <a:t>žena </a:t>
            </a:r>
            <a:r>
              <a:rPr lang="sr-Latn-RS" dirty="0"/>
              <a:t>povremeno ima premenstrualne </a:t>
            </a:r>
            <a:r>
              <a:rPr lang="sr-Latn-RS" b="1" dirty="0"/>
              <a:t>tegobe blažeg stepena</a:t>
            </a:r>
            <a:r>
              <a:rPr lang="sr-Latn-RS" dirty="0"/>
              <a:t>, </a:t>
            </a:r>
            <a:r>
              <a:rPr lang="sr-Latn-RS" u="sng" dirty="0"/>
              <a:t>dok oko 20% njih </a:t>
            </a:r>
            <a:r>
              <a:rPr lang="sr-Latn-RS" dirty="0"/>
              <a:t>ima </a:t>
            </a:r>
            <a:r>
              <a:rPr lang="sr-Latn-RS" b="1" dirty="0"/>
              <a:t>simptome koji mogu značajno da utiču na svakodnevne </a:t>
            </a:r>
            <a:r>
              <a:rPr lang="sr-Latn-RS" b="1" dirty="0" smtClean="0"/>
              <a:t>aktivnosti</a:t>
            </a:r>
            <a:r>
              <a:rPr lang="sr-Latn-RS" dirty="0"/>
              <a:t>, psihičko zdravlje  i kvalitet života žene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sr-Latn-RS" b="1" dirty="0"/>
              <a:t>Žene koje iz </a:t>
            </a:r>
            <a:r>
              <a:rPr lang="sr-Latn-RS" b="1" dirty="0" smtClean="0"/>
              <a:t>određenih </a:t>
            </a:r>
            <a:r>
              <a:rPr lang="sr-Latn-RS" b="1" dirty="0"/>
              <a:t>razloga nemaju ovulaciju (npr. žene na oralnoj kontracepciji), nemaju ni PMS </a:t>
            </a:r>
            <a:r>
              <a:rPr lang="sr-Latn-RS" b="1" dirty="0" smtClean="0"/>
              <a:t>simptome!</a:t>
            </a:r>
            <a:endParaRPr lang="sr-Latn-RS" b="1" dirty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797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/>
              <a:t>Šta možemo da uradimo?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696200" cy="5029200"/>
          </a:xfrm>
        </p:spPr>
        <p:txBody>
          <a:bodyPr>
            <a:normAutofit lnSpcReduction="10000"/>
          </a:bodyPr>
          <a:lstStyle/>
          <a:p>
            <a:r>
              <a:rPr lang="sr-Latn-RS" b="1" dirty="0" smtClean="0"/>
              <a:t>Edukacija</a:t>
            </a:r>
            <a:r>
              <a:rPr lang="sr-Latn-RS" dirty="0" smtClean="0"/>
              <a:t> u pogledu prepoznavanja simptoma i psihološka podrška žene</a:t>
            </a:r>
          </a:p>
          <a:p>
            <a:r>
              <a:rPr lang="sr-Latn-RS" dirty="0" smtClean="0"/>
              <a:t>Odmor i relaksacija u kritičnom periodu</a:t>
            </a:r>
          </a:p>
          <a:p>
            <a:r>
              <a:rPr lang="sr-Latn-RS" b="1" dirty="0" smtClean="0"/>
              <a:t>Umerena fizička aktivnost </a:t>
            </a:r>
            <a:r>
              <a:rPr lang="sr-Latn-RS" dirty="0" smtClean="0"/>
              <a:t>(podizanje nivoa endorfina...) </a:t>
            </a:r>
          </a:p>
          <a:p>
            <a:r>
              <a:rPr lang="sr-Latn-RS" dirty="0" smtClean="0"/>
              <a:t>Ishrana sa </a:t>
            </a:r>
            <a:r>
              <a:rPr lang="sr-Latn-RS" b="1" dirty="0" smtClean="0"/>
              <a:t>manje soli</a:t>
            </a:r>
            <a:r>
              <a:rPr lang="sr-Latn-RS" dirty="0" smtClean="0"/>
              <a:t>, </a:t>
            </a:r>
            <a:r>
              <a:rPr lang="sr-Latn-RS" b="1" dirty="0" smtClean="0"/>
              <a:t>bez koncentrovanih ugljenih hidrata </a:t>
            </a:r>
            <a:r>
              <a:rPr lang="sr-Latn-RS" dirty="0" smtClean="0"/>
              <a:t>(slatkiša), i </a:t>
            </a:r>
            <a:r>
              <a:rPr lang="sr-Latn-RS" b="1" dirty="0" smtClean="0"/>
              <a:t>bez kofeina </a:t>
            </a:r>
            <a:r>
              <a:rPr lang="sr-Latn-RS" dirty="0" smtClean="0"/>
              <a:t>(kafe, energetskih pića, crnog i zelenog čaja) </a:t>
            </a:r>
          </a:p>
          <a:p>
            <a:endParaRPr lang="sr-Latn-RS" dirty="0"/>
          </a:p>
          <a:p>
            <a:pPr marL="45720" indent="0">
              <a:buNone/>
            </a:pPr>
            <a:r>
              <a:rPr lang="sr-Latn-RS" sz="1400" dirty="0" smtClean="0"/>
              <a:t>Zašto baš takav režim ishrane? </a:t>
            </a:r>
          </a:p>
          <a:p>
            <a:pPr marL="502920" indent="-457200">
              <a:buAutoNum type="arabicParenR"/>
            </a:pPr>
            <a:r>
              <a:rPr lang="sr-Latn-RS" sz="1400" dirty="0" smtClean="0"/>
              <a:t>Manji unos soli smanjuje zadržavanje vode u organizmu i samim tim smanjuje otoke</a:t>
            </a:r>
            <a:r>
              <a:rPr lang="sr-Latn-RS" sz="1400" dirty="0"/>
              <a:t>, „natečenost</a:t>
            </a:r>
            <a:r>
              <a:rPr lang="sr-Latn-RS" sz="1400" dirty="0" smtClean="0"/>
              <a:t>“ koji se često javljaju u PMS</a:t>
            </a:r>
          </a:p>
          <a:p>
            <a:pPr marL="502920" indent="-457200">
              <a:buAutoNum type="arabicParenR"/>
            </a:pPr>
            <a:r>
              <a:rPr lang="sr-Latn-RS" sz="1400" dirty="0"/>
              <a:t>Iako se javlja pojačana želja za slatkim namirnicama (usled hormonskih promena), slatkiše treba izbegavati jer dovode do naglog skoka a zatim </a:t>
            </a:r>
            <a:r>
              <a:rPr lang="sr-Latn-RS" sz="1400" dirty="0" smtClean="0"/>
              <a:t>naglog </a:t>
            </a:r>
            <a:r>
              <a:rPr lang="sr-Latn-RS" sz="1400" dirty="0"/>
              <a:t>i velikog pada šećera u krvi (reaktivne hipoglikemije) koja sama po sebi predstavlja stresno stanje za organizam i ponovo rađa još jaču želju za slatkim („začarani krug“) </a:t>
            </a:r>
          </a:p>
          <a:p>
            <a:pPr marL="502920" indent="-457200">
              <a:buAutoNum type="arabicParenR"/>
            </a:pPr>
            <a:r>
              <a:rPr lang="sr-Latn-RS" sz="1400" dirty="0"/>
              <a:t>Smanjenje unosa kofeina smanjuje iritabilnost nervnog sistema (koji već sam po sebi može biti razdražljiv u PMS-u)</a:t>
            </a:r>
          </a:p>
        </p:txBody>
      </p:sp>
    </p:spTree>
    <p:extLst>
      <p:ext uri="{BB962C8B-B14F-4D97-AF65-F5344CB8AC3E}">
        <p14:creationId xmlns:p14="http://schemas.microsoft.com/office/powerpoint/2010/main" val="6361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599" y="838200"/>
            <a:ext cx="7010400" cy="4419600"/>
          </a:xfrm>
        </p:spPr>
        <p:txBody>
          <a:bodyPr>
            <a:normAutofit/>
          </a:bodyPr>
          <a:lstStyle/>
          <a:p>
            <a:r>
              <a:rPr lang="sr-Latn-RS" dirty="0"/>
              <a:t>Ako imate veoma </a:t>
            </a:r>
            <a:r>
              <a:rPr lang="sr-Latn-RS" dirty="0" smtClean="0"/>
              <a:t>izražene tegobe PMS-a, pogotovo ukoliko se javljaju u svakom ciklusu, konsultujte se sa svojim lekarom odnosno ginekologom.</a:t>
            </a:r>
            <a:endParaRPr lang="sr-Latn-R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8991599" cy="346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5" y="1828800"/>
            <a:ext cx="570404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800" b="0" dirty="0">
                <a:latin typeface="Calibri" pitchFamily="34" charset="0"/>
              </a:rPr>
              <a:t>Ženski reproduktivni organi 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410200" y="2337413"/>
            <a:ext cx="3962400" cy="3783374"/>
          </a:xfrm>
        </p:spPr>
        <p:txBody>
          <a:bodyPr>
            <a:normAutofit/>
          </a:bodyPr>
          <a:lstStyle/>
          <a:p>
            <a:r>
              <a:rPr lang="sr-Latn-RS" sz="1800" dirty="0" smtClean="0"/>
              <a:t>Jajnik – </a:t>
            </a:r>
            <a:r>
              <a:rPr lang="sr-Latn-RS" sz="1800" i="1" dirty="0" smtClean="0">
                <a:solidFill>
                  <a:srgbClr val="C00000"/>
                </a:solidFill>
              </a:rPr>
              <a:t>ovarium</a:t>
            </a:r>
          </a:p>
          <a:p>
            <a:r>
              <a:rPr lang="sr-Latn-RS" sz="1800" dirty="0" smtClean="0"/>
              <a:t>Jajovod (Falopijeva tuba) – </a:t>
            </a:r>
            <a:r>
              <a:rPr lang="sr-Latn-RS" sz="1800" i="1" dirty="0" smtClean="0">
                <a:solidFill>
                  <a:srgbClr val="C00000"/>
                </a:solidFill>
              </a:rPr>
              <a:t>tuba uterina </a:t>
            </a:r>
          </a:p>
          <a:p>
            <a:r>
              <a:rPr lang="sr-Latn-RS" sz="1800" dirty="0"/>
              <a:t>Materica – </a:t>
            </a:r>
            <a:r>
              <a:rPr lang="sr-Latn-RS" sz="1800" i="1" dirty="0">
                <a:solidFill>
                  <a:srgbClr val="C00000"/>
                </a:solidFill>
              </a:rPr>
              <a:t>uterus</a:t>
            </a:r>
            <a:r>
              <a:rPr lang="sr-Latn-RS" sz="1800" dirty="0"/>
              <a:t> </a:t>
            </a:r>
            <a:endParaRPr lang="sr-Latn-RS" sz="1800" dirty="0" smtClean="0"/>
          </a:p>
          <a:p>
            <a:r>
              <a:rPr lang="sr-Latn-RS" sz="1800" dirty="0" smtClean="0"/>
              <a:t>Grlić  – </a:t>
            </a:r>
            <a:r>
              <a:rPr lang="sr-Latn-RS" sz="1800" i="1" dirty="0" smtClean="0">
                <a:solidFill>
                  <a:srgbClr val="C00000"/>
                </a:solidFill>
              </a:rPr>
              <a:t>cervix </a:t>
            </a:r>
          </a:p>
          <a:p>
            <a:r>
              <a:rPr lang="sr-Latn-RS" sz="1800" dirty="0" smtClean="0"/>
              <a:t>Rodnica - </a:t>
            </a:r>
            <a:r>
              <a:rPr lang="sr-Latn-RS" sz="1800" i="1" dirty="0" smtClean="0">
                <a:solidFill>
                  <a:srgbClr val="C00000"/>
                </a:solidFill>
              </a:rPr>
              <a:t>vagina</a:t>
            </a:r>
          </a:p>
          <a:p>
            <a:pPr marL="45720" indent="0" algn="ctr">
              <a:buNone/>
            </a:pPr>
            <a:endParaRPr lang="sr-Latn-RS" sz="1800" i="1" dirty="0" smtClean="0">
              <a:solidFill>
                <a:srgbClr val="C00000"/>
              </a:solidFill>
            </a:endParaRPr>
          </a:p>
          <a:p>
            <a:pPr marL="45720" indent="0" algn="ctr">
              <a:buNone/>
            </a:pPr>
            <a:r>
              <a:rPr lang="sr-Latn-RS" sz="1800" dirty="0" smtClean="0">
                <a:solidFill>
                  <a:schemeClr val="tx1"/>
                </a:solidFill>
              </a:rPr>
              <a:t>Srpski</a:t>
            </a:r>
            <a:r>
              <a:rPr lang="sr-Latn-RS" sz="1800" i="1" dirty="0" smtClean="0">
                <a:solidFill>
                  <a:srgbClr val="C00000"/>
                </a:solidFill>
              </a:rPr>
              <a:t> - latinski naziv </a:t>
            </a:r>
            <a:endParaRPr lang="sr-Latn-RS" sz="1800" i="1" dirty="0">
              <a:solidFill>
                <a:srgbClr val="C00000"/>
              </a:solidFill>
            </a:endParaRPr>
          </a:p>
          <a:p>
            <a:endParaRPr lang="sr-Latn-RS" sz="1800" dirty="0" smtClean="0"/>
          </a:p>
          <a:p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1497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MENSTRUACIJA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077200" cy="54102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vi-VN" b="1" u="sng" dirty="0"/>
              <a:t>Menstruacija</a:t>
            </a:r>
            <a:r>
              <a:rPr lang="vi-VN" u="sng" dirty="0"/>
              <a:t> (menstrualno krvarenje, period, ciklus, menzes) </a:t>
            </a:r>
            <a:r>
              <a:rPr lang="vi-VN" dirty="0"/>
              <a:t>je normalno vaginalno krvarenje koje se dešava jedanput mesečno. Sam naziv menstruacija dolazi od latinske reči mensis koja znači mesec.</a:t>
            </a:r>
          </a:p>
          <a:p>
            <a:r>
              <a:rPr lang="en-US" dirty="0"/>
              <a:t>P</a:t>
            </a:r>
            <a:r>
              <a:rPr lang="vi-VN" dirty="0" smtClean="0"/>
              <a:t>rva menstruacija</a:t>
            </a:r>
            <a:r>
              <a:rPr lang="sr-Latn-RS" dirty="0" smtClean="0"/>
              <a:t> u životu (menarha) </a:t>
            </a:r>
            <a:r>
              <a:rPr lang="en-US" dirty="0" err="1" smtClean="0"/>
              <a:t>ob</a:t>
            </a:r>
            <a:r>
              <a:rPr lang="sr-Latn-RS" dirty="0" smtClean="0"/>
              <a:t>ično nastupi</a:t>
            </a:r>
            <a:r>
              <a:rPr lang="vi-VN" dirty="0" smtClean="0"/>
              <a:t> </a:t>
            </a:r>
            <a:r>
              <a:rPr lang="vi-VN" dirty="0"/>
              <a:t>između 11 i 14 </a:t>
            </a:r>
            <a:r>
              <a:rPr lang="vi-VN" dirty="0" smtClean="0"/>
              <a:t>godin</a:t>
            </a:r>
            <a:r>
              <a:rPr lang="en-US" dirty="0" smtClean="0"/>
              <a:t>a</a:t>
            </a:r>
            <a:r>
              <a:rPr lang="sr-Latn-RS" dirty="0" smtClean="0"/>
              <a:t> </a:t>
            </a:r>
            <a:r>
              <a:rPr lang="vi-VN" dirty="0" smtClean="0"/>
              <a:t>i</a:t>
            </a:r>
            <a:r>
              <a:rPr lang="sr-Latn-RS" dirty="0" smtClean="0"/>
              <a:t> normalno</a:t>
            </a:r>
            <a:r>
              <a:rPr lang="vi-VN" dirty="0" smtClean="0"/>
              <a:t> </a:t>
            </a:r>
            <a:r>
              <a:rPr lang="sr-Latn-RS" dirty="0" smtClean="0"/>
              <a:t>se </a:t>
            </a:r>
            <a:r>
              <a:rPr lang="vi-VN" dirty="0" smtClean="0"/>
              <a:t>dešava svak</a:t>
            </a:r>
            <a:r>
              <a:rPr lang="sr-Latn-RS" dirty="0" smtClean="0"/>
              <a:t>i</a:t>
            </a:r>
            <a:r>
              <a:rPr lang="vi-VN" dirty="0" smtClean="0"/>
              <a:t> </a:t>
            </a:r>
            <a:r>
              <a:rPr lang="vi-VN" dirty="0"/>
              <a:t>mesec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vi-VN" dirty="0" smtClean="0"/>
              <a:t>do </a:t>
            </a:r>
            <a:r>
              <a:rPr lang="en-US" dirty="0" err="1" smtClean="0"/>
              <a:t>oko</a:t>
            </a:r>
            <a:r>
              <a:rPr lang="vi-VN" dirty="0" smtClean="0"/>
              <a:t> </a:t>
            </a:r>
            <a:r>
              <a:rPr lang="vi-VN" dirty="0"/>
              <a:t>50 godina starosti žene </a:t>
            </a:r>
            <a:r>
              <a:rPr lang="vi-VN" dirty="0" smtClean="0"/>
              <a:t>kada </a:t>
            </a:r>
            <a:r>
              <a:rPr lang="vi-VN" dirty="0"/>
              <a:t>žena ulazi u menopauzu</a:t>
            </a:r>
            <a:r>
              <a:rPr lang="vi-VN" dirty="0" smtClean="0"/>
              <a:t>.</a:t>
            </a:r>
            <a:endParaRPr lang="sr-Latn-RS" dirty="0" smtClean="0"/>
          </a:p>
          <a:p>
            <a:r>
              <a:rPr lang="sr-Latn-RS" dirty="0"/>
              <a:t>C</a:t>
            </a:r>
            <a:r>
              <a:rPr lang="sr-Latn-RS" dirty="0" smtClean="0"/>
              <a:t>iklusi </a:t>
            </a:r>
            <a:r>
              <a:rPr lang="vi-VN" dirty="0" smtClean="0"/>
              <a:t>se </a:t>
            </a:r>
            <a:r>
              <a:rPr lang="sr-Latn-RS" dirty="0" smtClean="0"/>
              <a:t>privremeno </a:t>
            </a:r>
            <a:r>
              <a:rPr lang="vi-VN" dirty="0" smtClean="0"/>
              <a:t>prekidaju </a:t>
            </a:r>
            <a:r>
              <a:rPr lang="vi-VN" dirty="0"/>
              <a:t>tokom trudnoće i tipično se ne nastavljaju tokom prvih meseci </a:t>
            </a:r>
            <a:r>
              <a:rPr lang="vi-VN" dirty="0"/>
              <a:t>dojenja</a:t>
            </a:r>
            <a:r>
              <a:rPr lang="sr-Latn-RS" dirty="0" smtClean="0"/>
              <a:t>.</a:t>
            </a:r>
          </a:p>
          <a:p>
            <a:pPr marL="45720" indent="0">
              <a:buNone/>
            </a:pPr>
            <a:endParaRPr lang="sr-Latn-RS" dirty="0"/>
          </a:p>
          <a:p>
            <a:pPr marL="45720" indent="0">
              <a:buNone/>
            </a:pPr>
            <a:r>
              <a:rPr lang="vi-VN" b="1" dirty="0" smtClean="0"/>
              <a:t>Zašto </a:t>
            </a:r>
            <a:r>
              <a:rPr lang="vi-VN" b="1" dirty="0"/>
              <a:t>dolazi do menstruacije?</a:t>
            </a:r>
            <a:endParaRPr lang="vi-VN" dirty="0"/>
          </a:p>
          <a:p>
            <a:pPr marL="45720" indent="0">
              <a:buNone/>
            </a:pPr>
            <a:r>
              <a:rPr lang="vi-VN" dirty="0"/>
              <a:t>Svaki mesec telo žene se priprema za trudnoću. Jedna od priprema je promena i rast sluznice u materici (pravi se adekvatno ’mesto’ za usađivanje oplođenog jajašca). Ako do trudnoće ne dođe, onda ta sluznica u materici nije potrebna i izlazi napolje u vidu menstrualnog krvarenja. Menstrualna krv sastoji se delimično od krvi, ali </a:t>
            </a:r>
            <a:r>
              <a:rPr lang="sr-Latn-RS" dirty="0" smtClean="0"/>
              <a:t>i </a:t>
            </a:r>
            <a:r>
              <a:rPr lang="vi-VN" dirty="0" smtClean="0"/>
              <a:t>od </a:t>
            </a:r>
            <a:r>
              <a:rPr lang="vi-VN" dirty="0"/>
              <a:t>sluzi, ćelija i parčića </a:t>
            </a:r>
            <a:r>
              <a:rPr lang="sr-Latn-RS" dirty="0" smtClean="0"/>
              <a:t>materičnog </a:t>
            </a:r>
            <a:r>
              <a:rPr lang="vi-VN" dirty="0" smtClean="0"/>
              <a:t>tkiva.</a:t>
            </a:r>
            <a:r>
              <a:rPr lang="sr-Latn-RS" dirty="0" smtClean="0"/>
              <a:t> </a:t>
            </a:r>
            <a:endParaRPr lang="vi-VN" dirty="0"/>
          </a:p>
          <a:p>
            <a:pPr marL="45720" indent="0" algn="r">
              <a:buNone/>
            </a:pPr>
            <a:endParaRPr lang="sr-Latn-RS" sz="1300" dirty="0" smtClean="0"/>
          </a:p>
          <a:p>
            <a:pPr marL="45720" indent="0" algn="r">
              <a:buNone/>
            </a:pPr>
            <a:r>
              <a:rPr lang="en-US" sz="1300" dirty="0" smtClean="0"/>
              <a:t>© </a:t>
            </a:r>
            <a:r>
              <a:rPr lang="en-US" sz="1300" dirty="0"/>
              <a:t>2013 SafeSexResurs.org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en-US" sz="1300" dirty="0"/>
              <a:t>Serbian Association for Sexual and Reproductive Health and Right</a:t>
            </a:r>
            <a:endParaRPr lang="sr-Latn-RS" sz="1300" dirty="0"/>
          </a:p>
        </p:txBody>
      </p:sp>
    </p:spTree>
    <p:extLst>
      <p:ext uri="{BB962C8B-B14F-4D97-AF65-F5344CB8AC3E}">
        <p14:creationId xmlns:p14="http://schemas.microsoft.com/office/powerpoint/2010/main" val="24435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304800"/>
            <a:ext cx="8229600" cy="6324600"/>
          </a:xfrm>
        </p:spPr>
        <p:txBody>
          <a:bodyPr>
            <a:normAutofit lnSpcReduction="10000"/>
          </a:bodyPr>
          <a:lstStyle/>
          <a:p>
            <a:endParaRPr lang="pl-PL" b="1" dirty="0" smtClean="0"/>
          </a:p>
          <a:p>
            <a:pPr marL="45720" indent="0">
              <a:buNone/>
            </a:pPr>
            <a:r>
              <a:rPr lang="pl-PL" b="1" dirty="0" smtClean="0"/>
              <a:t>Koliko traje menstruacija?</a:t>
            </a:r>
          </a:p>
          <a:p>
            <a:r>
              <a:rPr lang="sr-Latn-RS" dirty="0" smtClean="0"/>
              <a:t>Može </a:t>
            </a:r>
            <a:r>
              <a:rPr lang="sr-Latn-RS" dirty="0"/>
              <a:t>da traje 2 do 8 dana, u </a:t>
            </a:r>
            <a:r>
              <a:rPr lang="sr-Latn-RS" b="1" dirty="0"/>
              <a:t>proseku 4 do 6</a:t>
            </a:r>
            <a:r>
              <a:rPr lang="sr-Latn-RS" dirty="0"/>
              <a:t>. </a:t>
            </a:r>
            <a:endParaRPr lang="sr-Latn-RS" dirty="0" smtClean="0"/>
          </a:p>
          <a:p>
            <a:r>
              <a:rPr lang="sr-Latn-RS" sz="1700" dirty="0"/>
              <a:t>Krv </a:t>
            </a:r>
            <a:r>
              <a:rPr lang="sr-Latn-RS" sz="1700" dirty="0"/>
              <a:t>ne teče stalno već teče pa stane iako to nije uvek lako uočljivo. </a:t>
            </a:r>
            <a:endParaRPr lang="sr-Latn-RS" sz="1700" dirty="0"/>
          </a:p>
          <a:p>
            <a:r>
              <a:rPr lang="sr-Latn-RS" sz="1700" dirty="0" smtClean="0"/>
              <a:t>U </a:t>
            </a:r>
            <a:r>
              <a:rPr lang="sr-Latn-RS" sz="1700" dirty="0"/>
              <a:t>proseku žena izgubi količinu od 4 do 6 supenih kašika krvi za vreme menstruacije, odnosno 60 do 90g.</a:t>
            </a:r>
            <a:r>
              <a:rPr lang="vi-VN" dirty="0"/>
              <a:t/>
            </a:r>
            <a:br>
              <a:rPr lang="vi-VN" dirty="0"/>
            </a:br>
            <a:endParaRPr lang="sr-Latn-RS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endParaRPr lang="sr-Latn-RS" sz="1400" dirty="0"/>
          </a:p>
          <a:p>
            <a:pPr marL="45720" indent="0" algn="r">
              <a:buNone/>
            </a:pPr>
            <a:r>
              <a:rPr lang="en-US" sz="1400" dirty="0" smtClean="0"/>
              <a:t>© 2013 SafeSexResurs.org</a:t>
            </a:r>
            <a:br>
              <a:rPr lang="en-US" sz="1400" dirty="0" smtClean="0"/>
            </a:br>
            <a:r>
              <a:rPr lang="en-US" sz="1400" dirty="0" smtClean="0"/>
              <a:t>Serbian Association for Sexual and Reproductive Health and Right</a:t>
            </a:r>
            <a:endParaRPr lang="sr-Latn-RS" sz="1400" dirty="0" smtClean="0"/>
          </a:p>
          <a:p>
            <a:pPr algn="r"/>
            <a:endParaRPr lang="sr-Latn-RS" sz="11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5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1628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MENSTRU</a:t>
            </a:r>
            <a:r>
              <a:rPr lang="sr-Latn-RS" dirty="0" smtClean="0">
                <a:effectLst/>
              </a:rPr>
              <a:t>ALNI CIKLUS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Menstrualni ciklus je period između dva krvarenja (menstruacije), </a:t>
            </a:r>
            <a:r>
              <a:rPr lang="sr-Latn-RS" dirty="0" smtClean="0"/>
              <a:t>gde je</a:t>
            </a:r>
            <a:r>
              <a:rPr lang="vi-VN" dirty="0" smtClean="0"/>
              <a:t> </a:t>
            </a:r>
            <a:r>
              <a:rPr lang="vi-VN" dirty="0"/>
              <a:t>prvi dan krvarenja </a:t>
            </a:r>
            <a:r>
              <a:rPr lang="sr-Latn-RS" dirty="0" smtClean="0"/>
              <a:t>ujedno</a:t>
            </a:r>
            <a:r>
              <a:rPr lang="vi-VN" dirty="0" smtClean="0"/>
              <a:t> </a:t>
            </a:r>
            <a:r>
              <a:rPr lang="vi-VN" dirty="0"/>
              <a:t>i prvi dan </a:t>
            </a:r>
            <a:r>
              <a:rPr lang="vi-VN" dirty="0" smtClean="0"/>
              <a:t>ciklusa</a:t>
            </a:r>
            <a:r>
              <a:rPr lang="sr-Latn-RS" dirty="0" smtClean="0"/>
              <a:t>.</a:t>
            </a:r>
          </a:p>
          <a:p>
            <a:endParaRPr lang="sr-Latn-RS" dirty="0"/>
          </a:p>
          <a:p>
            <a:pPr marL="45720" indent="0">
              <a:buNone/>
            </a:pPr>
            <a:endParaRPr lang="sr-Latn-RS" dirty="0" smtClean="0"/>
          </a:p>
          <a:p>
            <a:pPr marL="45720" indent="0">
              <a:buNone/>
            </a:pPr>
            <a:r>
              <a:rPr lang="pl-PL" b="1" dirty="0"/>
              <a:t>Koliko traje menstrualni </a:t>
            </a:r>
            <a:r>
              <a:rPr lang="pl-PL" b="1" dirty="0" smtClean="0"/>
              <a:t>ciklus?</a:t>
            </a:r>
          </a:p>
          <a:p>
            <a:r>
              <a:rPr lang="vi-VN" dirty="0"/>
              <a:t>Dužina menstrualnog ciklusa (od prvog dana krvarenja do prvog dana sledećeg krvarenja) varira i obično traje od </a:t>
            </a:r>
            <a:r>
              <a:rPr lang="vi-VN" dirty="0" smtClean="0"/>
              <a:t>2</a:t>
            </a:r>
            <a:r>
              <a:rPr lang="sr-Latn-RS" dirty="0" smtClean="0"/>
              <a:t>1</a:t>
            </a:r>
            <a:r>
              <a:rPr lang="sr-Latn-RS" dirty="0"/>
              <a:t> </a:t>
            </a:r>
            <a:r>
              <a:rPr lang="sr-Latn-RS" dirty="0" smtClean="0"/>
              <a:t>do </a:t>
            </a:r>
            <a:r>
              <a:rPr lang="vi-VN" dirty="0" smtClean="0"/>
              <a:t>3</a:t>
            </a:r>
            <a:r>
              <a:rPr lang="sr-Latn-RS" dirty="0" smtClean="0"/>
              <a:t>5</a:t>
            </a:r>
            <a:r>
              <a:rPr lang="vi-VN" dirty="0" smtClean="0"/>
              <a:t> </a:t>
            </a:r>
            <a:r>
              <a:rPr lang="vi-VN" dirty="0"/>
              <a:t>dana, u proseku 28 dana. </a:t>
            </a:r>
            <a:endParaRPr lang="sr-Latn-RS" dirty="0" smtClean="0"/>
          </a:p>
          <a:p>
            <a:r>
              <a:rPr lang="vi-VN" dirty="0" smtClean="0"/>
              <a:t>Ako </a:t>
            </a:r>
            <a:r>
              <a:rPr lang="sr-Latn-RS" dirty="0" smtClean="0"/>
              <a:t>se</a:t>
            </a:r>
            <a:r>
              <a:rPr lang="vi-VN" dirty="0"/>
              <a:t> krvarenje </a:t>
            </a:r>
            <a:r>
              <a:rPr lang="sr-Latn-RS" dirty="0" smtClean="0"/>
              <a:t>javlja</a:t>
            </a:r>
            <a:r>
              <a:rPr lang="vi-VN" dirty="0" smtClean="0"/>
              <a:t> </a:t>
            </a:r>
            <a:r>
              <a:rPr lang="vi-VN" dirty="0"/>
              <a:t>u redovnim vremenskim razmacima menstrualni </a:t>
            </a:r>
            <a:r>
              <a:rPr lang="vi-VN" dirty="0" smtClean="0"/>
              <a:t>ciklus </a:t>
            </a:r>
            <a:r>
              <a:rPr lang="vi-VN" dirty="0"/>
              <a:t>je </a:t>
            </a:r>
            <a:r>
              <a:rPr lang="vi-VN" b="1" dirty="0"/>
              <a:t>redovan</a:t>
            </a:r>
            <a:r>
              <a:rPr lang="vi-VN" dirty="0"/>
              <a:t> (približno je isti broj dana između dva krvarenja). U slučaju da to nije </a:t>
            </a:r>
            <a:r>
              <a:rPr lang="vi-VN" dirty="0" smtClean="0"/>
              <a:t>tako</a:t>
            </a:r>
            <a:r>
              <a:rPr lang="sr-Latn-RS" dirty="0" smtClean="0"/>
              <a:t> radi se o </a:t>
            </a:r>
            <a:r>
              <a:rPr lang="sr-Latn-RS" b="1" dirty="0" smtClean="0"/>
              <a:t>neredovnom</a:t>
            </a:r>
            <a:r>
              <a:rPr lang="vi-VN" dirty="0" smtClean="0"/>
              <a:t> menstrualn</a:t>
            </a:r>
            <a:r>
              <a:rPr lang="sr-Latn-RS" dirty="0" smtClean="0"/>
              <a:t>om ciklusu</a:t>
            </a:r>
            <a:r>
              <a:rPr lang="vi-VN" dirty="0" smtClean="0"/>
              <a:t>.</a:t>
            </a:r>
            <a:endParaRPr lang="sr-Latn-RS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 marL="45720" indent="0" algn="r">
              <a:buNone/>
            </a:pPr>
            <a:endParaRPr lang="sr-Latn-RS" sz="1400" dirty="0" smtClean="0"/>
          </a:p>
          <a:p>
            <a:pPr marL="45720" indent="0" algn="r">
              <a:buNone/>
            </a:pPr>
            <a:r>
              <a:rPr lang="en-US" sz="1400" dirty="0" smtClean="0"/>
              <a:t>© 2013 SafeSexResurs.org</a:t>
            </a:r>
            <a:br>
              <a:rPr lang="en-US" sz="1400" dirty="0" smtClean="0"/>
            </a:br>
            <a:r>
              <a:rPr lang="en-US" sz="1400" dirty="0" smtClean="0"/>
              <a:t>Serbian Association for Sexual and Reproductive Health and Right</a:t>
            </a:r>
            <a:endParaRPr lang="sr-Latn-RS" sz="1400" dirty="0" smtClean="0"/>
          </a:p>
          <a:p>
            <a:pPr algn="r"/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5189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 smtClean="0">
                <a:effectLst/>
              </a:rPr>
              <a:t>OVULACIJA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229600" cy="4419600"/>
          </a:xfrm>
        </p:spPr>
        <p:txBody>
          <a:bodyPr>
            <a:normAutofit/>
          </a:bodyPr>
          <a:lstStyle/>
          <a:p>
            <a:r>
              <a:rPr lang="sr-Latn-RS" dirty="0"/>
              <a:t>Ovulacija je oslobađanje jajne ćelije iz jajnika prema </a:t>
            </a:r>
            <a:r>
              <a:rPr lang="sr-Latn-RS" dirty="0" smtClean="0"/>
              <a:t>jajovodu</a:t>
            </a:r>
            <a:r>
              <a:rPr lang="sr-Latn-RS" dirty="0"/>
              <a:t>.</a:t>
            </a:r>
            <a:r>
              <a:rPr lang="sr-Latn-RS" dirty="0" smtClean="0"/>
              <a:t> </a:t>
            </a:r>
            <a:endParaRPr lang="sr-Latn-RS" i="1" dirty="0" smtClean="0"/>
          </a:p>
          <a:p>
            <a:pPr marL="45720" indent="0">
              <a:buNone/>
            </a:pPr>
            <a:endParaRPr lang="sr-Latn-RS" dirty="0" smtClean="0"/>
          </a:p>
          <a:p>
            <a:pPr marL="45720" indent="0" algn="just">
              <a:buNone/>
            </a:pPr>
            <a:r>
              <a:rPr lang="sr-Latn-RS" dirty="0" smtClean="0"/>
              <a:t>Svakog </a:t>
            </a:r>
            <a:r>
              <a:rPr lang="sr-Latn-RS" dirty="0"/>
              <a:t>meseca, folikul sa jajnom ćelijom sazreva unutar janika. </a:t>
            </a:r>
            <a:r>
              <a:rPr lang="sr-Latn-RS" dirty="0" smtClean="0"/>
              <a:t>Jednom </a:t>
            </a:r>
            <a:r>
              <a:rPr lang="sr-Latn-RS" dirty="0"/>
              <a:t>kad dostigne određenu veličinu, folikul otpušta jajnu ćeliju iz jajnika u </a:t>
            </a:r>
            <a:r>
              <a:rPr lang="sr-Latn-RS" dirty="0" smtClean="0"/>
              <a:t>jajovod, u </a:t>
            </a:r>
            <a:r>
              <a:rPr lang="sr-Latn-RS" dirty="0"/>
              <a:t>kojem se može dogoditi oplodnja </a:t>
            </a:r>
            <a:r>
              <a:rPr lang="sr-Latn-RS" dirty="0" smtClean="0"/>
              <a:t>spermatozoidom, i </a:t>
            </a:r>
            <a:r>
              <a:rPr lang="sr-Latn-RS" dirty="0"/>
              <a:t>kroz jajovod putuje </a:t>
            </a:r>
            <a:r>
              <a:rPr lang="sr-Latn-RS" dirty="0" smtClean="0"/>
              <a:t>dalje prema </a:t>
            </a:r>
            <a:r>
              <a:rPr lang="sr-Latn-RS" dirty="0"/>
              <a:t>materici</a:t>
            </a:r>
            <a:r>
              <a:rPr lang="sr-Latn-RS" dirty="0" smtClean="0"/>
              <a:t>.</a:t>
            </a:r>
          </a:p>
          <a:p>
            <a:endParaRPr lang="sr-Latn-RS" dirty="0" smtClean="0"/>
          </a:p>
          <a:p>
            <a:r>
              <a:rPr lang="sr-Latn-RS" dirty="0" smtClean="0"/>
              <a:t> </a:t>
            </a:r>
            <a:r>
              <a:rPr lang="sr-Latn-RS" sz="1600" dirty="0"/>
              <a:t>Koji jajnik, levi ili desni, otpušta jajašca je prilično proizvoljno. Ovulacija ne mora nužno biti na naizmeničnim jajnicima od jednog do drugog ciklusa.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85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000" dirty="0" smtClean="0"/>
              <a:t>KADA SE OVULACIJA DEŠAVA?</a:t>
            </a:r>
            <a:endParaRPr lang="sr-Latn-R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sr-Latn-RS" u="sng" dirty="0"/>
              <a:t>Za žene kojima menstrualni ciklus traje 28 dana</a:t>
            </a:r>
            <a:r>
              <a:rPr lang="sr-Latn-RS" dirty="0"/>
              <a:t> </a:t>
            </a:r>
            <a:r>
              <a:rPr lang="sr-Latn-RS" dirty="0" smtClean="0"/>
              <a:t>ovulacija </a:t>
            </a:r>
            <a:r>
              <a:rPr lang="sr-Latn-RS" dirty="0"/>
              <a:t>je obično na polovini tj. 14-og dana menstrualnog ciklusa. </a:t>
            </a:r>
          </a:p>
          <a:p>
            <a:pPr marL="45720" indent="0">
              <a:buNone/>
            </a:pPr>
            <a:r>
              <a:rPr lang="sr-Latn-RS" dirty="0"/>
              <a:t> </a:t>
            </a:r>
          </a:p>
          <a:p>
            <a:r>
              <a:rPr lang="sr-Latn-RS" u="sng" dirty="0"/>
              <a:t>Ženama čiji menstrualni ciklus traje kraće ili duže od 28 dana</a:t>
            </a:r>
            <a:r>
              <a:rPr lang="sr-Latn-RS" dirty="0"/>
              <a:t>, dan ovulacije  računa se tako što od dužine trajanja ciklusa oduzmemo 14 dana.</a:t>
            </a:r>
          </a:p>
          <a:p>
            <a:pPr marL="45720" indent="0">
              <a:buNone/>
            </a:pPr>
            <a:endParaRPr lang="sr-Latn-RS" dirty="0"/>
          </a:p>
          <a:p>
            <a:r>
              <a:rPr lang="sr-Latn-RS" i="1" dirty="0"/>
              <a:t>Primer: </a:t>
            </a:r>
            <a:r>
              <a:rPr lang="en-US" i="1" dirty="0" err="1"/>
              <a:t>Kod</a:t>
            </a:r>
            <a:r>
              <a:rPr lang="en-US" i="1" dirty="0"/>
              <a:t> </a:t>
            </a:r>
            <a:r>
              <a:rPr lang="sr-Latn-RS" i="1" dirty="0"/>
              <a:t>žene čiji menstrualni ciklus traje 32 dana, k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dana</a:t>
            </a:r>
            <a:r>
              <a:rPr lang="en-US" i="1" dirty="0"/>
              <a:t> </a:t>
            </a:r>
            <a:r>
              <a:rPr lang="en-US" i="1" dirty="0" err="1"/>
              <a:t>ciklusa</a:t>
            </a:r>
            <a:r>
              <a:rPr lang="en-US" i="1" dirty="0"/>
              <a:t>  </a:t>
            </a:r>
            <a:r>
              <a:rPr lang="en-US" i="1" dirty="0" err="1"/>
              <a:t>najverovatnije</a:t>
            </a:r>
            <a:r>
              <a:rPr lang="en-US" i="1" dirty="0"/>
              <a:t> </a:t>
            </a:r>
            <a:r>
              <a:rPr lang="en-US" i="1" dirty="0" err="1"/>
              <a:t>dolazi</a:t>
            </a:r>
            <a:r>
              <a:rPr lang="en-US" i="1" dirty="0"/>
              <a:t> do </a:t>
            </a:r>
            <a:r>
              <a:rPr lang="en-US" i="1" dirty="0" err="1"/>
              <a:t>ovulacije</a:t>
            </a:r>
            <a:r>
              <a:rPr lang="sr-Latn-RS" i="1" dirty="0"/>
              <a:t>? </a:t>
            </a:r>
            <a:endParaRPr lang="sr-Latn-RS" dirty="0"/>
          </a:p>
          <a:p>
            <a:pPr marL="45720" indent="0" algn="ctr">
              <a:buNone/>
            </a:pPr>
            <a:r>
              <a:rPr lang="sr-Latn-RS" i="1" dirty="0"/>
              <a:t/>
            </a:r>
            <a:br>
              <a:rPr lang="sr-Latn-RS" i="1" dirty="0"/>
            </a:br>
            <a:r>
              <a:rPr lang="sr-Latn-RS" i="1" dirty="0"/>
              <a:t>32 – 14 </a:t>
            </a:r>
            <a:r>
              <a:rPr lang="en-US" i="1" dirty="0"/>
              <a:t>= 18. </a:t>
            </a:r>
            <a:r>
              <a:rPr lang="en-US" i="1" dirty="0" err="1"/>
              <a:t>dana</a:t>
            </a:r>
            <a:r>
              <a:rPr lang="en-US" i="1" dirty="0"/>
              <a:t> </a:t>
            </a:r>
            <a:r>
              <a:rPr lang="en-US" i="1" dirty="0" err="1"/>
              <a:t>ciklusa</a:t>
            </a:r>
            <a:endParaRPr lang="sr-Latn-RS" dirty="0"/>
          </a:p>
          <a:p>
            <a:pPr marL="45720" indent="0">
              <a:buNone/>
            </a:pPr>
            <a:r>
              <a:rPr lang="en-US" dirty="0"/>
              <a:t> </a:t>
            </a:r>
            <a:endParaRPr lang="sr-Latn-RS" dirty="0"/>
          </a:p>
          <a:p>
            <a:r>
              <a:rPr lang="sr-Latn-RS" dirty="0"/>
              <a:t>Dakle, </a:t>
            </a:r>
            <a:r>
              <a:rPr lang="sr-Latn-RS" b="1" dirty="0"/>
              <a:t>ovulacija je 14 dana pre menstrualnog </a:t>
            </a:r>
            <a:r>
              <a:rPr lang="sr-Latn-RS" b="1" dirty="0" smtClean="0"/>
              <a:t>krvarenja.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461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dirty="0">
                <a:effectLst/>
              </a:rPr>
              <a:t>ZNACI OVULACIJE</a:t>
            </a:r>
            <a:br>
              <a:rPr lang="sr-Latn-RS" dirty="0">
                <a:effectLst/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772400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dirty="0"/>
              <a:t> </a:t>
            </a:r>
          </a:p>
          <a:p>
            <a:pPr marL="45720" indent="0">
              <a:buNone/>
            </a:pPr>
            <a:r>
              <a:rPr lang="sr-Latn-RS" b="1" dirty="0"/>
              <a:t>1</a:t>
            </a:r>
            <a:r>
              <a:rPr lang="sr-Latn-RS" b="1" dirty="0" smtClean="0"/>
              <a:t>) </a:t>
            </a:r>
            <a:r>
              <a:rPr lang="sr-Latn-RS" b="1" dirty="0"/>
              <a:t>Promene u vaginalnom sekretu.</a:t>
            </a:r>
            <a:r>
              <a:rPr lang="sr-Latn-RS" dirty="0"/>
              <a:t> </a:t>
            </a:r>
          </a:p>
          <a:p>
            <a:pPr marL="45720" indent="0">
              <a:buNone/>
            </a:pPr>
            <a:r>
              <a:rPr lang="sr-Latn-RS" dirty="0"/>
              <a:t>Kako menstrualni ciklus napreduje, iscedak iz grlića postaje intenzivniji i menja teksturu. Promene reflektuju porast nivoa </a:t>
            </a:r>
            <a:r>
              <a:rPr lang="sr-Latn-RS" dirty="0" smtClean="0"/>
              <a:t>estrogena</a:t>
            </a:r>
            <a:r>
              <a:rPr lang="sr-Latn-RS" b="1" dirty="0" smtClean="0"/>
              <a:t>. Nekoliko dana pre ovulacije, sekrecija će početi da biva </a:t>
            </a:r>
            <a:r>
              <a:rPr lang="sr-Latn-RS" b="1" i="1" dirty="0" smtClean="0"/>
              <a:t>providna i klizava</a:t>
            </a:r>
            <a:r>
              <a:rPr lang="sr-Latn-RS" b="1" dirty="0" smtClean="0"/>
              <a:t> i biće je sve više u količini</a:t>
            </a:r>
            <a:r>
              <a:rPr lang="sr-Latn-RS" dirty="0" smtClean="0"/>
              <a:t>. </a:t>
            </a:r>
            <a:r>
              <a:rPr lang="sr-Latn-RS" dirty="0"/>
              <a:t>Mnoge žene sekret u ovom periodu porede sa svežim belancima</a:t>
            </a:r>
            <a:r>
              <a:rPr lang="sr-Latn-RS" dirty="0" smtClean="0"/>
              <a:t>.</a:t>
            </a:r>
          </a:p>
          <a:p>
            <a:pPr marL="45720" indent="0">
              <a:buNone/>
            </a:pPr>
            <a:r>
              <a:rPr lang="sr-Latn-RS" dirty="0" smtClean="0"/>
              <a:t>Sekret </a:t>
            </a:r>
            <a:r>
              <a:rPr lang="sr-Latn-RS" dirty="0"/>
              <a:t>grlića je zaštitna barijera, ali tokom najfertilnijeg perioda </a:t>
            </a:r>
            <a:r>
              <a:rPr lang="sr-Latn-RS" dirty="0" smtClean="0"/>
              <a:t>ciklusa (upravo u danima oko ovulacije), </a:t>
            </a:r>
            <a:r>
              <a:rPr lang="sr-Latn-RS" dirty="0"/>
              <a:t>dozvoljava spermatozoidima da prođu kroz grlić i matericu do jajovoda u susret jajnoj ćeliji </a:t>
            </a:r>
            <a:r>
              <a:rPr lang="sr-Latn-RS" dirty="0" smtClean="0"/>
              <a:t>koju </a:t>
            </a:r>
            <a:r>
              <a:rPr lang="sr-Latn-RS" dirty="0"/>
              <a:t>treba da oplode.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181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12511" cy="1143000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848600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Latn-RS" b="1" dirty="0" smtClean="0"/>
              <a:t>2) </a:t>
            </a:r>
            <a:r>
              <a:rPr lang="sr-Latn-RS" b="1" dirty="0"/>
              <a:t>Diskretan (lako probadajući) bol i/ili nelagodnost u donjem delu stomaka.</a:t>
            </a:r>
            <a:r>
              <a:rPr lang="sr-Latn-RS" dirty="0"/>
              <a:t> </a:t>
            </a:r>
          </a:p>
          <a:p>
            <a:pPr marL="45720" indent="0">
              <a:buNone/>
            </a:pPr>
            <a:r>
              <a:rPr lang="sr-Latn-RS" dirty="0"/>
              <a:t>Jedna od pet žena oseti ovulatornu aktivnost u donjem delu stomaka, koja se manifestuje od blagih grčeva do jačih bolova. Ovi bolovi mogu trajati od nekoliko minuta da nekoliko sati. Takođe je moguća i oskudna sukrvica u sluzavom sekretu</a:t>
            </a:r>
            <a:r>
              <a:rPr lang="sr-Latn-RS" dirty="0" smtClean="0"/>
              <a:t>.</a:t>
            </a:r>
          </a:p>
          <a:p>
            <a:pPr marL="45720" indent="0">
              <a:buNone/>
            </a:pPr>
            <a:endParaRPr lang="sr-Latn-RS" dirty="0"/>
          </a:p>
          <a:p>
            <a:pPr marL="45720" indent="0">
              <a:buNone/>
            </a:pPr>
            <a:r>
              <a:rPr lang="sr-Latn-RS" b="1" dirty="0" smtClean="0"/>
              <a:t>3)</a:t>
            </a:r>
            <a:r>
              <a:rPr lang="sr-Latn-RS" dirty="0"/>
              <a:t> </a:t>
            </a:r>
            <a:r>
              <a:rPr lang="sr-Latn-RS" b="1" dirty="0" smtClean="0"/>
              <a:t>Bolne/osetljive </a:t>
            </a:r>
            <a:r>
              <a:rPr lang="sr-Latn-RS" b="1" dirty="0"/>
              <a:t>grudi </a:t>
            </a:r>
            <a:endParaRPr lang="sr-Latn-RS" b="1" dirty="0" smtClean="0"/>
          </a:p>
          <a:p>
            <a:pPr marL="45720" indent="0">
              <a:buNone/>
            </a:pPr>
            <a:endParaRPr lang="sr-Latn-RS" dirty="0" smtClean="0"/>
          </a:p>
          <a:p>
            <a:pPr marL="45720" indent="0">
              <a:buNone/>
            </a:pPr>
            <a:r>
              <a:rPr lang="sr-Latn-RS" b="1" dirty="0" smtClean="0"/>
              <a:t>4)</a:t>
            </a:r>
            <a:r>
              <a:rPr lang="sr-Latn-RS" dirty="0"/>
              <a:t> </a:t>
            </a:r>
            <a:r>
              <a:rPr lang="sr-Latn-RS" dirty="0" smtClean="0"/>
              <a:t>Subjektivni </a:t>
            </a:r>
            <a:r>
              <a:rPr lang="sr-Latn-RS" dirty="0"/>
              <a:t>simptomi (</a:t>
            </a:r>
            <a:r>
              <a:rPr lang="sr-Latn-RS" b="1" dirty="0" smtClean="0"/>
              <a:t>pojačana polna želja, </a:t>
            </a:r>
            <a:r>
              <a:rPr lang="sr-Latn-RS" b="1" dirty="0"/>
              <a:t>poletnost, bolje </a:t>
            </a:r>
            <a:r>
              <a:rPr lang="sr-Latn-RS" b="1" dirty="0" smtClean="0"/>
              <a:t>raspoloženje</a:t>
            </a:r>
            <a:r>
              <a:rPr lang="sr-Latn-RS" dirty="0" smtClean="0"/>
              <a:t>...)</a:t>
            </a:r>
            <a:r>
              <a:rPr lang="sr-Latn-RS" b="1" dirty="0" smtClean="0"/>
              <a:t>.</a:t>
            </a:r>
            <a:endParaRPr lang="sr-Latn-RS" dirty="0"/>
          </a:p>
          <a:p>
            <a:pPr marL="4572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181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4361</TotalTime>
  <Words>638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MENSTRUALNI CIKLUS (osnovni pojmovi) </vt:lpstr>
      <vt:lpstr>Ženski reproduktivni organi </vt:lpstr>
      <vt:lpstr>MENSTRUACIJA </vt:lpstr>
      <vt:lpstr> </vt:lpstr>
      <vt:lpstr>MENSTRUALNI CIKLUS </vt:lpstr>
      <vt:lpstr>OVULACIJA </vt:lpstr>
      <vt:lpstr>KADA SE OVULACIJA DEŠAVA?</vt:lpstr>
      <vt:lpstr>ZNACI OVULACIJE </vt:lpstr>
      <vt:lpstr>PowerPoint Presentation</vt:lpstr>
      <vt:lpstr>ŠTA SU PLODNI DANI?</vt:lpstr>
      <vt:lpstr>OPLOĐENJE</vt:lpstr>
      <vt:lpstr>PowerPoint Presentation</vt:lpstr>
      <vt:lpstr>PREMENSTRUALNI SINDROM (PMS)</vt:lpstr>
      <vt:lpstr>PowerPoint Presentation</vt:lpstr>
      <vt:lpstr>Šta možemo da uradimo?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Ženski reprodukivni ciklus</dc:title>
  <dc:creator>Korisnik</dc:creator>
  <cp:lastModifiedBy>Korisnik</cp:lastModifiedBy>
  <cp:revision>38</cp:revision>
  <dcterms:created xsi:type="dcterms:W3CDTF">2006-08-16T00:00:00Z</dcterms:created>
  <dcterms:modified xsi:type="dcterms:W3CDTF">2020-12-30T23:35:29Z</dcterms:modified>
</cp:coreProperties>
</file>